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8" r:id="rId3"/>
    <p:sldId id="273" r:id="rId4"/>
    <p:sldId id="265" r:id="rId5"/>
    <p:sldId id="264" r:id="rId6"/>
    <p:sldId id="263" r:id="rId7"/>
    <p:sldId id="262" r:id="rId8"/>
    <p:sldId id="257" r:id="rId9"/>
    <p:sldId id="256" r:id="rId10"/>
    <p:sldId id="258" r:id="rId11"/>
    <p:sldId id="259" r:id="rId12"/>
    <p:sldId id="260" r:id="rId13"/>
    <p:sldId id="261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336"/>
    <a:srgbClr val="2D82FF"/>
    <a:srgbClr val="009900"/>
    <a:srgbClr val="A0A0E0"/>
    <a:srgbClr val="F90707"/>
    <a:srgbClr val="F1750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4184650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6570" y="1412776"/>
            <a:ext cx="76624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638" y="641191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50837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10112" y="1536701"/>
            <a:ext cx="3738563" cy="3935412"/>
            <a:chOff x="2813515" y="1772816"/>
            <a:chExt cx="3509126" cy="45558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5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175" y="1935163"/>
            <a:ext cx="1512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>
            <a:off x="2072389" y="268355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6392869" y="5576664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60575" y="2298700"/>
            <a:ext cx="5214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1688" y="2271713"/>
            <a:ext cx="4978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Нажми на Незнайку, чтобы проверить свой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28" dur="2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59013"/>
            <a:ext cx="1512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174625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70150" y="25939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55875" y="2135188"/>
            <a:ext cx="4117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Что поможет Незнайке перейти дорогу?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Незнайку, и ты увидишь правильный ответ)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074 L -0.00382 0.1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1295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0700" y="139700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2196" y="276443"/>
            <a:ext cx="8372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47950" y="184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1125538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Дети играют на проезжей части, правильно ли это? Почему?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(Нажмите на Незнайку)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5991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Для машины, знают все,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Есть дороги, есть шоссе.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Помнит также мал и стар,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Пешеходам – </a:t>
            </a:r>
            <a:r>
              <a:rPr lang="ru-RU" sz="2400" b="1" dirty="0">
                <a:solidFill>
                  <a:srgbClr val="FF0000"/>
                </a:solidFill>
              </a:rPr>
              <a:t>…?...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4050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-1279525"/>
            <a:ext cx="10541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063" y="715963"/>
            <a:ext cx="89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1423988"/>
            <a:ext cx="447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Отгадай загадку!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(Что бы проверить ответ, нажми на вопрос)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9488" y="2967335"/>
            <a:ext cx="33650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ТРОТУАР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-0.29143 L 0.04479 1.241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7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1267 0.9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25 L 0.01267 0.9645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A32C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8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484938" y="2898775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08275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2957513" y="1420813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8313738" y="472440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6875463" y="17145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7583488" y="1444625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0638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638" y="358140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76250"/>
            <a:ext cx="569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1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4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5676900" y="1257300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17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1925638" y="703263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19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954838" y="4775200"/>
            <a:ext cx="4810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432503"/>
            <a:ext cx="279994" cy="1266946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016006" y="3565525"/>
            <a:ext cx="60665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68263" y="2009775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 rot="2365867">
            <a:off x="-1100138" y="4662488"/>
            <a:ext cx="294798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365867">
            <a:off x="-1538288" y="5181600"/>
            <a:ext cx="2949576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365867">
            <a:off x="-1925638" y="5622925"/>
            <a:ext cx="2952751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1850" y="334963"/>
            <a:ext cx="4991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отрегулирует движение?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 и узнай правильный ответ)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7630" y="5868269"/>
            <a:ext cx="3615709" cy="5847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РЕГУЛИРОВЩИК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6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29" idx="0"/>
            <a:endCxn id="8" idx="2"/>
          </p:cNvCxnSpPr>
          <p:nvPr/>
        </p:nvCxnSpPr>
        <p:spPr>
          <a:xfrm flipV="1">
            <a:off x="3062288" y="2474913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5001">
              <a:srgbClr val="FFC000"/>
            </a:gs>
            <a:gs pos="64999">
              <a:srgbClr val="FFD44F"/>
            </a:gs>
            <a:gs pos="98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t="9547"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5329" y="260648"/>
            <a:ext cx="69773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До встречи, друзья!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4000">
              <a:srgbClr val="FFC000"/>
            </a:gs>
            <a:gs pos="64000">
              <a:srgbClr val="FFFF00"/>
            </a:gs>
            <a:gs pos="89999">
              <a:srgbClr val="2DF336"/>
            </a:gs>
            <a:gs pos="100000">
              <a:srgbClr val="2DF33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6088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Цель игры:</a:t>
            </a: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Формировать у дошкольников устойчивые навыки соблюдения и выполнения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Задачи игры: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Закреплять знания детей о правилах дорожного движения и поведения на улице;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Расширять знания о светофоре, который регулирует движения на дороге;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переход». «Пункт медицинской помощи»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Оборудование: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ноутбук, проектор, </a:t>
            </a:r>
            <a:r>
              <a:rPr lang="ru-RU" b="1" i="1" dirty="0" err="1">
                <a:solidFill>
                  <a:prstClr val="black"/>
                </a:solidFill>
                <a:latin typeface="Book Antiqua" pitchFamily="18" charset="0"/>
              </a:rPr>
              <a:t>мультимедийная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 доска.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Форма проведения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индивидуальная работа взрослого с ребенком.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Правила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решать проблемные ситуации, которые возникают в ходе игры, щелкать мышкой по указанию в комментариях. </a:t>
            </a: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C000"/>
            </a:gs>
            <a:gs pos="38800">
              <a:srgbClr val="FFC000"/>
            </a:gs>
            <a:gs pos="0">
              <a:srgbClr val="FF0000"/>
            </a:gs>
            <a:gs pos="100000">
              <a:srgbClr val="2DF33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60350"/>
            <a:ext cx="89646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  <a:latin typeface="Book Antiqua" pitchFamily="18" charset="0"/>
              </a:rPr>
              <a:t>Ход игры: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Напутствие.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2-4 слайды игры</a:t>
            </a:r>
            <a:r>
              <a:rPr lang="ru-RU" sz="2000" b="1">
                <a:solidFill>
                  <a:srgbClr val="F90707"/>
                </a:solidFill>
                <a:latin typeface="Book Antiqua" pitchFamily="18" charset="0"/>
              </a:rPr>
              <a:t>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в стихах. Выслушивает ответ ребенка, затем педагог или ребенок нажимает на соответствующий свет светофора.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5- 9 слайды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и просит ребенка ответить , затем он нажимает на Незнайку и ребенок видит правильное действие персонажа. Затем педагог читает стихотворение подтверждающее правильность ответа.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10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ребенок или взрослый нажимает на знак </a:t>
            </a:r>
            <a:r>
              <a:rPr lang="ru-RU" b="1">
                <a:solidFill>
                  <a:srgbClr val="F90707"/>
                </a:solidFill>
                <a:latin typeface="Book Antiqua" pitchFamily="18" charset="0"/>
              </a:rPr>
              <a:t>«?»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, после чего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нажимают на Незнайку и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12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ребенка назвать дорожные  знаки, затем рассмотреть картинки поочередно, выбрать сначала нужный знак для первой картинки, затем кликнуть мышкой на него. Потом для второй и для третьей.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60"/>
          <p:cNvGrpSpPr>
            <a:grpSpLocks/>
          </p:cNvGrpSpPr>
          <p:nvPr/>
        </p:nvGrpSpPr>
        <p:grpSpPr bwMode="auto">
          <a:xfrm>
            <a:off x="0" y="0"/>
            <a:ext cx="9144000" cy="6524625"/>
            <a:chOff x="0" y="0"/>
            <a:chExt cx="9144000" cy="652534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2830270"/>
              <a:ext cx="9144000" cy="204408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29000" y="0"/>
              <a:ext cx="2133600" cy="2830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5240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5240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524000" y="4088167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5240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524000" y="4481260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66294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 rot="5400000">
              <a:off x="3107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 rot="5400000">
              <a:off x="3869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 rot="5400000">
              <a:off x="4250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 rot="5400000">
              <a:off x="4631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 rot="5400000">
              <a:off x="3488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66294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66294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6629400" y="4166786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6629400" y="4559879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pic>
          <p:nvPicPr>
            <p:cNvPr id="17432" name="Picture 25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6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7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8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 rot="5400000">
              <a:off x="3107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 rot="5400000">
              <a:off x="3488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 rot="5400000">
              <a:off x="3945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 rot="5400000">
              <a:off x="4326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 rot="5400000">
              <a:off x="4707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1" name="Line 42"/>
            <p:cNvSpPr>
              <a:spLocks noChangeShapeType="1"/>
            </p:cNvSpPr>
            <p:nvPr/>
          </p:nvSpPr>
          <p:spPr bwMode="auto">
            <a:xfrm>
              <a:off x="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819400" cy="2279939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3" name="Rectangle 48"/>
            <p:cNvSpPr>
              <a:spLocks noChangeArrowheads="1"/>
            </p:cNvSpPr>
            <p:nvPr/>
          </p:nvSpPr>
          <p:spPr bwMode="auto">
            <a:xfrm>
              <a:off x="6248400" y="0"/>
              <a:ext cx="2895600" cy="220132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4" name="Line 50"/>
            <p:cNvSpPr>
              <a:spLocks noChangeShapeType="1"/>
            </p:cNvSpPr>
            <p:nvPr/>
          </p:nvSpPr>
          <p:spPr bwMode="auto">
            <a:xfrm>
              <a:off x="571500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51"/>
            <p:cNvSpPr>
              <a:spLocks noChangeShapeType="1"/>
            </p:cNvSpPr>
            <p:nvPr/>
          </p:nvSpPr>
          <p:spPr bwMode="auto">
            <a:xfrm>
              <a:off x="4495800" y="0"/>
              <a:ext cx="0" cy="28302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73"/>
            <p:cNvSpPr>
              <a:spLocks noChangeShapeType="1"/>
            </p:cNvSpPr>
            <p:nvPr/>
          </p:nvSpPr>
          <p:spPr bwMode="auto">
            <a:xfrm>
              <a:off x="0" y="4717116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74"/>
            <p:cNvSpPr>
              <a:spLocks noChangeShapeType="1"/>
            </p:cNvSpPr>
            <p:nvPr/>
          </p:nvSpPr>
          <p:spPr bwMode="auto">
            <a:xfrm>
              <a:off x="0" y="2987507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75"/>
            <p:cNvSpPr>
              <a:spLocks noChangeShapeType="1"/>
            </p:cNvSpPr>
            <p:nvPr/>
          </p:nvSpPr>
          <p:spPr bwMode="auto">
            <a:xfrm>
              <a:off x="5410200" y="2908888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76"/>
            <p:cNvSpPr>
              <a:spLocks noChangeShapeType="1"/>
            </p:cNvSpPr>
            <p:nvPr/>
          </p:nvSpPr>
          <p:spPr bwMode="auto">
            <a:xfrm>
              <a:off x="5410200" y="0"/>
              <a:ext cx="0" cy="29088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77"/>
            <p:cNvSpPr>
              <a:spLocks noChangeShapeType="1"/>
            </p:cNvSpPr>
            <p:nvPr/>
          </p:nvSpPr>
          <p:spPr bwMode="auto">
            <a:xfrm flipV="1">
              <a:off x="3505200" y="0"/>
              <a:ext cx="0" cy="29875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78"/>
            <p:cNvSpPr>
              <a:spLocks noChangeShapeType="1"/>
            </p:cNvSpPr>
            <p:nvPr/>
          </p:nvSpPr>
          <p:spPr bwMode="auto">
            <a:xfrm flipV="1">
              <a:off x="5410200" y="4717116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Прямоугольник 61"/>
          <p:cNvSpPr>
            <a:spLocks noChangeArrowheads="1"/>
          </p:cNvSpPr>
          <p:nvPr/>
        </p:nvSpPr>
        <p:spPr bwMode="auto">
          <a:xfrm>
            <a:off x="2438400" y="29876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Дети!!! Соблюдайте все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Правила движения,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И тогда у вас не будет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 жизни огорчения!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213" y="323850"/>
            <a:ext cx="1223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456488" y="365125"/>
            <a:ext cx="47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050925" y="5084763"/>
            <a:ext cx="488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481888" y="5084763"/>
            <a:ext cx="49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3000">
              <a:srgbClr val="FFFF00"/>
            </a:gs>
            <a:gs pos="38000">
              <a:srgbClr val="FFFF0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910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1150" y="1171575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1150" y="2112963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1150" y="3111500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38100" y="2632075"/>
            <a:ext cx="6623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Этот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Деловито строгий.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Если он зажёгся вдруг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Нет пути дороги.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0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23850" y="4694238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000">
              <a:srgbClr val="FF0000"/>
            </a:gs>
            <a:gs pos="39000">
              <a:srgbClr val="FFFF00"/>
            </a:gs>
            <a:gs pos="63000">
              <a:srgbClr val="FFFF00"/>
            </a:gs>
            <a:gs pos="100000">
              <a:srgbClr val="00B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5759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Даёт совет толковый: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Стой! Внимание утрой!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Жди сигналов новых!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388"/>
            <a:ext cx="18748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74638" y="5089525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0000"/>
            </a:gs>
            <a:gs pos="42000">
              <a:srgbClr val="FFFF3B"/>
            </a:gs>
            <a:gs pos="63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617538" y="2552700"/>
            <a:ext cx="51784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Третий друг тебе мигнул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Своим надежным</a:t>
            </a:r>
            <a:r>
              <a:rPr lang="ru-RU" sz="32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светом: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Проходи! Угрозы нет!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Я уверен в этом!</a:t>
            </a: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18002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7638" y="4433888"/>
            <a:ext cx="457200" cy="1828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0438" y="1081088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337300" y="131286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337300" y="2254250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7300" y="3252788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230938" y="6289675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77850"/>
            <a:ext cx="1411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6063" y="2605088"/>
            <a:ext cx="6054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асфальт  встаю ногой,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Красный мне кричит: "Постой!"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Видишь мой запретный цвет?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него дороги нет!"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420938"/>
            <a:ext cx="4391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-0.07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0063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Путь -" свободен", указал.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399 0.9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1780</TotalTime>
  <Words>482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Константин</cp:lastModifiedBy>
  <cp:revision>101</cp:revision>
  <dcterms:created xsi:type="dcterms:W3CDTF">2013-01-27T13:42:04Z</dcterms:created>
  <dcterms:modified xsi:type="dcterms:W3CDTF">2021-07-13T17:29:33Z</dcterms:modified>
</cp:coreProperties>
</file>